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70" r:id="rId19"/>
    <p:sldId id="271" r:id="rId20"/>
    <p:sldId id="274" r:id="rId21"/>
    <p:sldId id="269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219609592600205E-2"/>
                  <c:y val="-1.5470990552706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Лист1!$B$6</c:f>
              <c:numCache>
                <c:formatCode>0%</c:formatCode>
                <c:ptCount val="1"/>
              </c:numCache>
            </c:numRef>
          </c:cat>
          <c:val>
            <c:numRef>
              <c:f>Лист1!$B$1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786767986125383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Лист1!$B$6</c:f>
              <c:numCache>
                <c:formatCode>0%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62255995375128E-2"/>
                  <c:y val="-1.5470990552706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Лист1!$B$6</c:f>
              <c:numCache>
                <c:formatCode>0%</c:formatCode>
                <c:ptCount val="1"/>
              </c:numCache>
            </c:numRef>
          </c:cat>
          <c:val>
            <c:numRef>
              <c:f>Лист1!$B$3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165938677378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Лист1!$B$6</c:f>
              <c:numCache>
                <c:formatCode>0%</c:formatCode>
                <c:ptCount val="1"/>
              </c:numCache>
            </c:numRef>
          </c:cat>
          <c:val>
            <c:numRef>
              <c:f>Лист1!$B$4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091670384275528E-2"/>
                  <c:y val="-1.5470990552706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Лист1!$B$6</c:f>
              <c:numCache>
                <c:formatCode>0%</c:formatCode>
                <c:ptCount val="1"/>
              </c:numCache>
            </c:numRef>
          </c:cat>
          <c:val>
            <c:numRef>
              <c:f>Лист1!$B$5</c:f>
              <c:numCache>
                <c:formatCode>0%</c:formatCode>
                <c:ptCount val="1"/>
                <c:pt idx="0">
                  <c:v>0.77700000000000002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411136"/>
        <c:axId val="84412672"/>
        <c:axId val="0"/>
      </c:bar3DChart>
      <c:catAx>
        <c:axId val="8441113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4412672"/>
        <c:crosses val="autoZero"/>
        <c:auto val="1"/>
        <c:lblAlgn val="ctr"/>
        <c:lblOffset val="100"/>
        <c:noMultiLvlLbl val="0"/>
      </c:catAx>
      <c:valAx>
        <c:axId val="84412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411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843482064741908"/>
          <c:y val="0.86338228833159947"/>
          <c:w val="0.82035258092738395"/>
          <c:h val="0.11256735362737473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Лист2!$A$1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</c:f>
              <c:numCache>
                <c:formatCode>General</c:formatCode>
                <c:ptCount val="1"/>
              </c:numCache>
            </c:numRef>
          </c:cat>
          <c:val>
            <c:numRef>
              <c:f>Лист2!$B$1</c:f>
              <c:numCache>
                <c:formatCode>0%</c:formatCode>
                <c:ptCount val="1"/>
                <c:pt idx="0">
                  <c:v>0.67</c:v>
                </c:pt>
              </c:numCache>
            </c:numRef>
          </c:val>
        </c:ser>
        <c:ser>
          <c:idx val="0"/>
          <c:order val="1"/>
          <c:tx>
            <c:strRef>
              <c:f>Лист2!$A$2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</c:f>
              <c:numCache>
                <c:formatCode>General</c:formatCode>
                <c:ptCount val="1"/>
              </c:numCache>
            </c:numRef>
          </c:cat>
          <c:val>
            <c:numRef>
              <c:f>Лист2!$B$2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Лист2!$A$3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</c:f>
              <c:numCache>
                <c:formatCode>General</c:formatCode>
                <c:ptCount val="1"/>
              </c:numCache>
            </c:numRef>
          </c:cat>
          <c:val>
            <c:numRef>
              <c:f>Лист2!$B$3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Лист2!$A$4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</c:f>
              <c:numCache>
                <c:formatCode>General</c:formatCode>
                <c:ptCount val="1"/>
              </c:numCache>
            </c:numRef>
          </c:cat>
          <c:val>
            <c:numRef>
              <c:f>Лист2!$B$4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</c:ser>
        <c:ser>
          <c:idx val="4"/>
          <c:order val="4"/>
          <c:tx>
            <c:strRef>
              <c:f>Лист2!$A$5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</c:f>
              <c:numCache>
                <c:formatCode>General</c:formatCode>
                <c:ptCount val="1"/>
              </c:numCache>
            </c:numRef>
          </c:cat>
          <c:val>
            <c:numRef>
              <c:f>Лист2!$B$5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5"/>
          <c:order val="5"/>
          <c:tx>
            <c:strRef>
              <c:f>Лист2!$A$6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76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Лист2!$B$10</c:f>
              <c:numCache>
                <c:formatCode>General</c:formatCode>
                <c:ptCount val="1"/>
              </c:numCache>
            </c:numRef>
          </c:cat>
          <c:val>
            <c:numRef>
              <c:f>Лист2!$B$6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096192"/>
        <c:axId val="29118464"/>
        <c:axId val="0"/>
      </c:bar3DChart>
      <c:catAx>
        <c:axId val="2909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118464"/>
        <c:crosses val="autoZero"/>
        <c:auto val="1"/>
        <c:lblAlgn val="ctr"/>
        <c:lblOffset val="100"/>
        <c:noMultiLvlLbl val="0"/>
      </c:catAx>
      <c:valAx>
        <c:axId val="29118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0961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Лист2!$B$8:$B$12</c:f>
              <c:numCache>
                <c:formatCode>0%</c:formatCode>
                <c:ptCount val="5"/>
                <c:pt idx="0">
                  <c:v>0.14000000000000001</c:v>
                </c:pt>
                <c:pt idx="1">
                  <c:v>0.37</c:v>
                </c:pt>
                <c:pt idx="2">
                  <c:v>0.23</c:v>
                </c:pt>
                <c:pt idx="3">
                  <c:v>0.08</c:v>
                </c:pt>
                <c:pt idx="4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07487586467553"/>
          <c:y val="0.1013012443061882"/>
          <c:w val="0.68111116321786991"/>
          <c:h val="0.857363070769914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ОТЧАСТИ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0.32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/>
      <c:overlay val="0"/>
      <c:txPr>
        <a:bodyPr/>
        <a:lstStyle/>
        <a:p>
          <a:pPr>
            <a:defRPr sz="3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12E0C-27A1-49FD-9737-D7676037EF80}" type="datetimeFigureOut">
              <a:rPr lang="ru-RU" smtClean="0"/>
              <a:t>25.01.2011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F0378-E3A1-424F-9F55-38FB45167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1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0378-E3A1-424F-9F55-38FB451674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4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0378-E3A1-424F-9F55-38FB4516743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4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87" y="337322"/>
            <a:ext cx="9293801" cy="3636853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СОЗДАНИЕ </a:t>
            </a: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СИТУАЦИИ УСПЕХА НА </a:t>
            </a: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УРОКЕ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437112"/>
            <a:ext cx="5112568" cy="5760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ПЕДСОВЕТ 25.01.2011г.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КАЧЕСТВА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виды </a:t>
            </a:r>
            <a:r>
              <a:rPr lang="ru-RU" b="1" dirty="0"/>
              <a:t>работы для понимания учебного материала: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	- </a:t>
            </a:r>
            <a:r>
              <a:rPr lang="ru-RU" b="1" dirty="0"/>
              <a:t>использование справочной литературы, </a:t>
            </a:r>
            <a:r>
              <a:rPr lang="ru-RU" b="1" dirty="0" smtClean="0"/>
              <a:t>аудио </a:t>
            </a:r>
            <a:r>
              <a:rPr lang="ru-RU" b="1" dirty="0"/>
              <a:t>и видеоматериалов;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	- </a:t>
            </a:r>
            <a:r>
              <a:rPr lang="ru-RU" b="1" dirty="0"/>
              <a:t>общение (групповая работа);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	- </a:t>
            </a:r>
            <a:r>
              <a:rPr lang="ru-RU" b="1" dirty="0"/>
              <a:t>работа с родителями;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	- </a:t>
            </a:r>
            <a:r>
              <a:rPr lang="ru-RU" b="1" dirty="0"/>
              <a:t>мозговой штурм.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0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ТЕХНОЛОГИИ ЛИЧНОСТНО-ОРИЕНТИРОВАННОГО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900" dirty="0" smtClean="0"/>
              <a:t>поэтапное формирование </a:t>
            </a:r>
            <a:r>
              <a:rPr lang="ru-RU" sz="3900" dirty="0"/>
              <a:t>умственных действий;</a:t>
            </a:r>
          </a:p>
          <a:p>
            <a:r>
              <a:rPr lang="ru-RU" sz="3900" dirty="0" smtClean="0"/>
              <a:t>проблемное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развивающее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личностно-</a:t>
            </a:r>
            <a:r>
              <a:rPr lang="ru-RU" sz="3900" dirty="0" err="1" smtClean="0"/>
              <a:t>деятельностное</a:t>
            </a:r>
            <a:r>
              <a:rPr lang="ru-RU" sz="3900" dirty="0" smtClean="0"/>
              <a:t> </a:t>
            </a:r>
            <a:r>
              <a:rPr lang="ru-RU" sz="3900" dirty="0"/>
              <a:t>и личностно-ориентированное обучение;</a:t>
            </a:r>
          </a:p>
          <a:p>
            <a:r>
              <a:rPr lang="ru-RU" sz="3900" dirty="0" smtClean="0"/>
              <a:t>проективное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модульное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индивидуально-ориентированное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игровое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концентрированное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активное </a:t>
            </a:r>
            <a:r>
              <a:rPr lang="ru-RU" sz="3900" dirty="0"/>
              <a:t>обучение;</a:t>
            </a:r>
          </a:p>
          <a:p>
            <a:r>
              <a:rPr lang="ru-RU" sz="3900" dirty="0" smtClean="0"/>
              <a:t>дистанционное </a:t>
            </a:r>
            <a:r>
              <a:rPr lang="ru-RU" sz="3900" dirty="0"/>
              <a:t>обучение.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7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ИНДИВИДУАЛЬНЫЕ ОБРАЗОВАТЕЛЬНЫЕ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Нет </a:t>
            </a:r>
            <a:r>
              <a:rPr lang="ru-RU" dirty="0"/>
              <a:t>научной, дидактической и методической проработки проблемы;</a:t>
            </a:r>
          </a:p>
          <a:p>
            <a:pPr lvl="0"/>
            <a:r>
              <a:rPr lang="ru-RU" dirty="0"/>
              <a:t>Нет единой интегрированной </a:t>
            </a:r>
            <a:r>
              <a:rPr lang="ru-RU" dirty="0" err="1"/>
              <a:t>телекоммуникативной</a:t>
            </a:r>
            <a:r>
              <a:rPr lang="ru-RU" dirty="0"/>
              <a:t> среды для образования;</a:t>
            </a:r>
          </a:p>
          <a:p>
            <a:pPr lvl="0"/>
            <a:r>
              <a:rPr lang="ru-RU" dirty="0"/>
              <a:t>Слабая материально-техническая база образовательных учреждений;</a:t>
            </a:r>
          </a:p>
          <a:p>
            <a:pPr lvl="0"/>
            <a:r>
              <a:rPr lang="ru-RU" dirty="0"/>
              <a:t>Недостаточная квалификация учителей.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9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МЕНТАЛЬНОСТИ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Трудности освоения </a:t>
            </a:r>
            <a:r>
              <a:rPr lang="ru-RU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предмета</a:t>
            </a:r>
            <a:endParaRPr lang="ru-RU" dirty="0">
              <a:solidFill>
                <a:srgbClr val="CC3399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27584" y="980728"/>
            <a:ext cx="7499176" cy="964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чем заключается главная трудность для учащихся при освоении Вашего предмета?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79512" y="1916832"/>
            <a:ext cx="3744416" cy="41764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Нет помощи родителей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Невыполнение домашних заданий учащимися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Недостаток моих знаний как учителя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Сложный учебный материал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Уровень развития учащихся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306134"/>
              </p:ext>
            </p:extLst>
          </p:nvPr>
        </p:nvGraphicFramePr>
        <p:xfrm>
          <a:off x="4139952" y="1988840"/>
          <a:ext cx="47880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5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Понимание учебного </a:t>
            </a:r>
            <a:r>
              <a:rPr lang="ru-RU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материала</a:t>
            </a:r>
            <a:endParaRPr lang="ru-RU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8424936" cy="460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При каких обстоятельствах лучше происходит усвоение нового материала?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3528" y="1916833"/>
            <a:ext cx="4038600" cy="37444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ходе урока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 выполнении домашних заданий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Читая дополнительную литературу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Общаясь с товарищами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Обсуждая материал с родителями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Задавая дополнительные вопросы педагогу</a:t>
            </a:r>
            <a:endParaRPr lang="ru-RU" sz="20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494320"/>
              </p:ext>
            </p:extLst>
          </p:nvPr>
        </p:nvGraphicFramePr>
        <p:xfrm>
          <a:off x="3923928" y="1916832"/>
          <a:ext cx="49685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6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успешной учёбы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6288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Сообразительность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Интерес к предмету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92D050"/>
                </a:solidFill>
              </a:rPr>
              <a:t>Хороший учитель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990099"/>
                </a:solidFill>
              </a:rPr>
              <a:t>Помощь родителя, репетитора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00B0F0"/>
                </a:solidFill>
              </a:rPr>
              <a:t>Готовность приложить усилия</a:t>
            </a:r>
            <a:endParaRPr lang="ru-RU" sz="2800" dirty="0">
              <a:solidFill>
                <a:srgbClr val="00B0F0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630597"/>
              </p:ext>
            </p:extLst>
          </p:nvPr>
        </p:nvGraphicFramePr>
        <p:xfrm>
          <a:off x="3779912" y="1628800"/>
          <a:ext cx="53582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0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Отношение учащихся к дискуссии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861596"/>
              </p:ext>
            </p:extLst>
          </p:nvPr>
        </p:nvGraphicFramePr>
        <p:xfrm>
          <a:off x="358711" y="2348880"/>
          <a:ext cx="86147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711" y="1340768"/>
            <a:ext cx="745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Нравятся ли вам дискуссии, споры на уроках, когда каждый высказывает своё мнение?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99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достижения успеха на уроке педагогами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600" dirty="0" smtClean="0"/>
              <a:t>Создание </a:t>
            </a:r>
            <a:r>
              <a:rPr lang="ru-RU" sz="1600" dirty="0"/>
              <a:t>эмоционального фона урока.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Раскрытие </a:t>
            </a:r>
            <a:r>
              <a:rPr lang="ru-RU" sz="1600" dirty="0"/>
              <a:t>психологических резервов личности.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Поощрение </a:t>
            </a:r>
            <a:r>
              <a:rPr lang="ru-RU" sz="1600" dirty="0"/>
              <a:t>учебных достижений.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Включение </a:t>
            </a:r>
            <a:r>
              <a:rPr lang="ru-RU" sz="1600" dirty="0"/>
              <a:t>в работу </a:t>
            </a:r>
            <a:r>
              <a:rPr lang="ru-RU" sz="1600" dirty="0" err="1"/>
              <a:t>разноуровневых</a:t>
            </a:r>
            <a:r>
              <a:rPr lang="ru-RU" sz="1600" dirty="0"/>
              <a:t> заданий.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Использование </a:t>
            </a:r>
            <a:r>
              <a:rPr lang="ru-RU" sz="1600" dirty="0"/>
              <a:t>занимательного материала и игровых моментов.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Осуществление </a:t>
            </a:r>
            <a:r>
              <a:rPr lang="ru-RU" sz="1600" dirty="0"/>
              <a:t>индивидуального подхода в урочное и внеурочное время.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Использование </a:t>
            </a:r>
            <a:r>
              <a:rPr lang="ru-RU" sz="1600" dirty="0"/>
              <a:t>групповой формы работы.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Организация </a:t>
            </a:r>
            <a:r>
              <a:rPr lang="ru-RU" sz="1600" dirty="0"/>
              <a:t>взаимопроверки работ и взаимопомощи.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Уместное </a:t>
            </a:r>
            <a:r>
              <a:rPr lang="ru-RU" sz="1600" dirty="0"/>
              <a:t>использование справочного материала учебника и специальной литературы.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Активная </a:t>
            </a:r>
            <a:r>
              <a:rPr lang="ru-RU" sz="1600" dirty="0"/>
              <a:t>смена видов деятельности.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Мотивация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Предварительное </a:t>
            </a:r>
            <a:r>
              <a:rPr lang="ru-RU" sz="1600" dirty="0"/>
              <a:t>обращение учащихся к дополнительным источникам, написание рефератов, докладов.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Учёт </a:t>
            </a:r>
            <a:r>
              <a:rPr lang="ru-RU" sz="1600" dirty="0"/>
              <a:t>возрастных особенностей.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Изложение </a:t>
            </a:r>
            <a:r>
              <a:rPr lang="ru-RU" sz="1600" dirty="0"/>
              <a:t>материала в доступной, но не упрощённой форме.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Использование </a:t>
            </a:r>
            <a:r>
              <a:rPr lang="ru-RU" sz="1600" dirty="0"/>
              <a:t>ИКТ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628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ПЕДАГОГИЧЕСКОГО СОВЕТА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Педагогическому коллективу разработать собственные критерии оценки успешности уроков в системе образования и строить деятельность в соответствии с запросами участников образовательного процесса;</a:t>
            </a:r>
          </a:p>
          <a:p>
            <a:pPr marL="0" indent="0">
              <a:buNone/>
            </a:pPr>
            <a:r>
              <a:rPr lang="ru-RU" dirty="0"/>
              <a:t>- Председателям МО  в течение четверти  провести заседания по теме педсовета, применимо конкретно к специфике отдельно взятого предмета.</a:t>
            </a:r>
          </a:p>
          <a:p>
            <a:pPr marL="0" indent="0">
              <a:buNone/>
            </a:pPr>
            <a:r>
              <a:rPr lang="ru-RU" dirty="0"/>
              <a:t>- Взять на вооружение педагогические находки учителей, давших открытые уроки и предложить свои наработки с целью обмена опытом.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9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548680"/>
            <a:ext cx="8712968" cy="5661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не здание, не кабинеты, не образцовая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наглядность. Школа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это возвышенный дух, мечта, идея, которые увлекают сразу троих – учителя, ребёнка и родителя – и тут же реализуются. Если их нет, значит, то не школа, а обыкновенная бухгалтерия, где приходят и уходят по звонку, зарабатывают – кто деньги, кто оценки и считают дни до отпуска и минуты до очередного звонка… Учитель призван реализовывать мечты детей. Это приведёт к успешности образовательного процесса и его участников.</a:t>
            </a:r>
          </a:p>
          <a:p>
            <a:pPr marL="0" indent="0" algn="r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А.А.Захаренко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9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того чтобы организовать учебную деятельность рационально, педагог должен уметь: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Ясно </a:t>
            </a:r>
            <a:r>
              <a:rPr lang="ru-RU" sz="2000" dirty="0">
                <a:cs typeface="Times New Roman" pitchFamily="18" charset="0"/>
              </a:rPr>
              <a:t>определить и поставить перед учащимися цели и задачи их деятельности на </a:t>
            </a:r>
            <a:r>
              <a:rPr lang="ru-RU" sz="2000" dirty="0" smtClean="0">
                <a:cs typeface="Times New Roman" pitchFamily="18" charset="0"/>
              </a:rPr>
              <a:t>уроке.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Правильно </a:t>
            </a:r>
            <a:r>
              <a:rPr lang="ru-RU" sz="2000" dirty="0">
                <a:cs typeface="Times New Roman" pitchFamily="18" charset="0"/>
              </a:rPr>
              <a:t>выбрать время, методы, формы,  ТСО для осуществления поставленных целей, задач, рационально их использовать.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Составить </a:t>
            </a:r>
            <a:r>
              <a:rPr lang="ru-RU" sz="2000" dirty="0">
                <a:cs typeface="Times New Roman" pitchFamily="18" charset="0"/>
              </a:rPr>
              <a:t>продуманный, ясный, точный план работы на уроке. Каждый этап урока точно рассчитать во времени. Грамотно инструктировать учащихся, учить их умению учиться. В процессе обучения осуществлять дифференцированный подход к учащимся.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Нормировать </a:t>
            </a:r>
            <a:r>
              <a:rPr lang="ru-RU" sz="2000" dirty="0">
                <a:cs typeface="Times New Roman" pitchFamily="18" charset="0"/>
              </a:rPr>
              <a:t>самостоятельные работы учащихся во времени и учить их укладываться  в заданное время.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Систематически </a:t>
            </a:r>
            <a:r>
              <a:rPr lang="ru-RU" sz="2000" dirty="0">
                <a:cs typeface="Times New Roman" pitchFamily="18" charset="0"/>
              </a:rPr>
              <a:t>осуществлять учет работы и контроль над работой учащихся: шире вводить в практику тематический учет знаний учащихся по всем предметам.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Совершенствовать </a:t>
            </a:r>
            <a:r>
              <a:rPr lang="ru-RU" sz="2000" dirty="0">
                <a:cs typeface="Times New Roman" pitchFamily="18" charset="0"/>
              </a:rPr>
              <a:t>систему стимулов к труду, эффективно их использовать</a:t>
            </a:r>
            <a:r>
              <a:rPr lang="ru-RU" sz="2000" dirty="0" smtClean="0">
                <a:cs typeface="Times New Roman" pitchFamily="18" charset="0"/>
              </a:rPr>
              <a:t>.</a:t>
            </a:r>
            <a:endParaRPr lang="ru-RU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9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321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требования к уроку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544616"/>
          </a:xfrm>
          <a:solidFill>
            <a:schemeClr val="bg1">
              <a:alpha val="65098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>
                <a:cs typeface="Times New Roman" pitchFamily="18" charset="0"/>
              </a:rPr>
              <a:t>Обеспечение </a:t>
            </a:r>
            <a:r>
              <a:rPr lang="ru-RU" sz="2400" dirty="0">
                <a:cs typeface="Times New Roman" pitchFamily="18" charset="0"/>
              </a:rPr>
              <a:t>мотивации деятельности учащихся. </a:t>
            </a:r>
            <a:r>
              <a:rPr lang="ru-RU" sz="2400" b="1" dirty="0" smtClean="0">
                <a:cs typeface="Times New Roman" pitchFamily="18" charset="0"/>
              </a:rPr>
              <a:t>Это главное! Постоянная мотивация!</a:t>
            </a:r>
            <a:endParaRPr lang="ru-RU" sz="2400" b="1" dirty="0"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>
                <a:cs typeface="Times New Roman" pitchFamily="18" charset="0"/>
              </a:rPr>
              <a:t>Целенаправленное </a:t>
            </a:r>
            <a:r>
              <a:rPr lang="ru-RU" sz="2400" dirty="0">
                <a:cs typeface="Times New Roman" pitchFamily="18" charset="0"/>
              </a:rPr>
              <a:t>управление деятельностью учащихся. </a:t>
            </a:r>
            <a:r>
              <a:rPr lang="ru-RU" sz="2400" b="1" dirty="0">
                <a:cs typeface="Times New Roman" pitchFamily="18" charset="0"/>
              </a:rPr>
              <a:t>Не оставлять одних! Постоянная обратная </a:t>
            </a:r>
            <a:r>
              <a:rPr lang="ru-RU" sz="2400" b="1" dirty="0" smtClean="0">
                <a:cs typeface="Times New Roman" pitchFamily="18" charset="0"/>
              </a:rPr>
              <a:t>связь.</a:t>
            </a:r>
          </a:p>
          <a:p>
            <a:pPr marL="0" indent="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>
                <a:cs typeface="Times New Roman" pitchFamily="18" charset="0"/>
              </a:rPr>
              <a:t>Весь </a:t>
            </a:r>
            <a:r>
              <a:rPr lang="ru-RU" sz="2400" b="1" dirty="0">
                <a:cs typeface="Times New Roman" pitchFamily="18" charset="0"/>
              </a:rPr>
              <a:t>урок должен быть направлен на создание ситуации успеха и комфортных  психолого - педагогических условий:</a:t>
            </a:r>
          </a:p>
          <a:p>
            <a:pPr marL="0" indent="0">
              <a:spcBef>
                <a:spcPts val="1200"/>
              </a:spcBef>
              <a:buFont typeface="+mj-lt"/>
              <a:buAutoNum type="arabicPeriod"/>
            </a:pPr>
            <a:r>
              <a:rPr lang="ru-RU" sz="2400" b="1" dirty="0" smtClean="0">
                <a:cs typeface="Times New Roman" pitchFamily="18" charset="0"/>
              </a:rPr>
              <a:t>Домашнее </a:t>
            </a:r>
            <a:r>
              <a:rPr lang="ru-RU" sz="2400" b="1" dirty="0">
                <a:cs typeface="Times New Roman" pitchFamily="18" charset="0"/>
              </a:rPr>
              <a:t>задание </a:t>
            </a:r>
            <a:r>
              <a:rPr lang="ru-RU" sz="2400" dirty="0">
                <a:cs typeface="Times New Roman" pitchFamily="18" charset="0"/>
              </a:rPr>
              <a:t>следует рассматривать </a:t>
            </a:r>
            <a:r>
              <a:rPr lang="ru-RU" sz="2400" b="1" dirty="0">
                <a:cs typeface="Times New Roman" pitchFamily="18" charset="0"/>
              </a:rPr>
              <a:t>как продолжение урока в условиях полной самостоятельности школьников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1200"/>
              </a:spcBef>
              <a:buFont typeface="+mj-lt"/>
              <a:buAutoNum type="arabicPeriod"/>
            </a:pPr>
            <a:r>
              <a:rPr lang="ru-RU" sz="2400" b="1" dirty="0" smtClean="0">
                <a:cs typeface="Times New Roman" pitchFamily="18" charset="0"/>
              </a:rPr>
              <a:t>Структура </a:t>
            </a:r>
            <a:r>
              <a:rPr lang="ru-RU" sz="2400" b="1" dirty="0">
                <a:cs typeface="Times New Roman" pitchFamily="18" charset="0"/>
              </a:rPr>
              <a:t>урока должна соответствовать целям. </a:t>
            </a:r>
            <a:endParaRPr lang="ru-RU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6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Требования к отбору содержания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332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cs typeface="Times New Roman" pitchFamily="18" charset="0"/>
              </a:rPr>
              <a:t>Нельзя </a:t>
            </a:r>
            <a:r>
              <a:rPr lang="ru-RU" sz="2200" dirty="0">
                <a:cs typeface="Times New Roman" pitchFamily="18" charset="0"/>
              </a:rPr>
              <a:t>использовать недостаточно современные и научно не выверенные и не выдержанные положения и </a:t>
            </a:r>
            <a:r>
              <a:rPr lang="ru-RU" sz="2200" dirty="0" smtClean="0">
                <a:cs typeface="Times New Roman" pitchFamily="18" charset="0"/>
              </a:rPr>
              <a:t>факты.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cs typeface="Times New Roman" pitchFamily="18" charset="0"/>
              </a:rPr>
              <a:t>Необходимо </a:t>
            </a:r>
            <a:r>
              <a:rPr lang="ru-RU" sz="2200" dirty="0">
                <a:cs typeface="Times New Roman" pitchFamily="18" charset="0"/>
              </a:rPr>
              <a:t>отбирать наиболее ценную, достаточную информацию, факты, понятия, законы, теории, всесторонне представляющие изучаемый вопрос и обеспечивающие понимание его сущности.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cs typeface="Times New Roman" pitchFamily="18" charset="0"/>
              </a:rPr>
              <a:t>Материал </a:t>
            </a:r>
            <a:r>
              <a:rPr lang="ru-RU" sz="2200" dirty="0">
                <a:cs typeface="Times New Roman" pitchFamily="18" charset="0"/>
              </a:rPr>
              <a:t>должен быть организован таким образом, чтобы в нем была выделена ведущая идея, главное, основное </a:t>
            </a:r>
            <a:r>
              <a:rPr lang="ru-RU" sz="2200" dirty="0" smtClean="0">
                <a:cs typeface="Times New Roman" pitchFamily="18" charset="0"/>
              </a:rPr>
              <a:t>звено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cs typeface="Times New Roman" pitchFamily="18" charset="0"/>
              </a:rPr>
              <a:t>Содержание </a:t>
            </a:r>
            <a:r>
              <a:rPr lang="ru-RU" sz="2200" dirty="0">
                <a:cs typeface="Times New Roman" pitchFamily="18" charset="0"/>
              </a:rPr>
              <a:t>учебного материала должно отражать и методы получения знаний, типичные для данной темы.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cs typeface="Times New Roman" pitchFamily="18" charset="0"/>
              </a:rPr>
              <a:t>Содержание </a:t>
            </a:r>
            <a:r>
              <a:rPr lang="ru-RU" sz="2200" dirty="0">
                <a:cs typeface="Times New Roman" pitchFamily="18" charset="0"/>
              </a:rPr>
              <a:t>учебного материала является для учителя как бы «сырьем», из которого создаются различные конструкции, обусловливающие способы учебного познания.</a:t>
            </a:r>
            <a:r>
              <a:rPr lang="ru-RU" sz="2200" u="sng" dirty="0">
                <a:cs typeface="Times New Roman" pitchFamily="18" charset="0"/>
              </a:rPr>
              <a:t> </a:t>
            </a: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90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умения и навыки.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Умение </a:t>
            </a:r>
            <a:r>
              <a:rPr lang="ru-RU" dirty="0"/>
              <a:t>слушать </a:t>
            </a:r>
          </a:p>
          <a:p>
            <a:pPr lvl="0"/>
            <a:r>
              <a:rPr lang="ru-RU" dirty="0"/>
              <a:t>Умение бегло читать и писать.</a:t>
            </a:r>
          </a:p>
          <a:p>
            <a:pPr lvl="0"/>
            <a:r>
              <a:rPr lang="ru-RU" dirty="0"/>
              <a:t>Умение сосредотачиваться в работе.</a:t>
            </a:r>
          </a:p>
          <a:p>
            <a:pPr lvl="0"/>
            <a:r>
              <a:rPr lang="ru-RU" dirty="0"/>
              <a:t>Умение планировать. </a:t>
            </a:r>
          </a:p>
          <a:p>
            <a:pPr lvl="0"/>
            <a:r>
              <a:rPr lang="ru-RU" dirty="0"/>
              <a:t>Уметь выделять главное.</a:t>
            </a:r>
          </a:p>
          <a:p>
            <a:pPr lvl="0"/>
            <a:r>
              <a:rPr lang="ru-RU" dirty="0"/>
              <a:t>Умение осуществлять самоконтроль по заданному эталону</a:t>
            </a:r>
          </a:p>
          <a:p>
            <a:pPr lvl="0"/>
            <a:r>
              <a:rPr lang="ru-RU" dirty="0"/>
              <a:t>Умение классифицировать.</a:t>
            </a:r>
          </a:p>
          <a:p>
            <a:pPr lvl="0"/>
            <a:r>
              <a:rPr lang="ru-RU" dirty="0"/>
              <a:t>Умение формулировать выводы.</a:t>
            </a:r>
          </a:p>
          <a:p>
            <a:pPr lvl="0"/>
            <a:r>
              <a:rPr lang="ru-RU" dirty="0"/>
              <a:t>Умение соотносить результат деятельности с целью.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8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84482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Способы достижения результативности урока и образования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Информатизация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Персонализированность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Повышение качества обучения.</a:t>
            </a:r>
          </a:p>
          <a:p>
            <a:pPr lvl="0"/>
            <a:r>
              <a:rPr lang="ru-RU" dirty="0"/>
              <a:t>Технологии личностно-ориентированного образования.</a:t>
            </a:r>
          </a:p>
          <a:p>
            <a:pPr lvl="0"/>
            <a:r>
              <a:rPr lang="ru-RU" dirty="0"/>
              <a:t>Модульное и проектное обучение.</a:t>
            </a:r>
          </a:p>
          <a:p>
            <a:pPr lvl="0"/>
            <a:r>
              <a:rPr lang="ru-RU" dirty="0"/>
              <a:t>Индивидуальные образовательные программы.</a:t>
            </a:r>
          </a:p>
          <a:p>
            <a:pPr lvl="0"/>
            <a:r>
              <a:rPr lang="ru-RU" dirty="0"/>
              <a:t>Изменение ментальности педагогов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34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ИНФОРМАТИЗАЦИЯ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	Содержательная </a:t>
            </a:r>
            <a:r>
              <a:rPr lang="ru-RU" sz="4800" dirty="0"/>
              <a:t>цель информатизации образования состоит в привитии учащимся информационной </a:t>
            </a:r>
            <a:r>
              <a:rPr lang="ru-RU" sz="4800" dirty="0" smtClean="0"/>
              <a:t>культуры</a:t>
            </a:r>
            <a:r>
              <a:rPr lang="ru-RU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357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ПЕРСОНАЛИЗИРОВАННОСТЬ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	</a:t>
            </a:r>
          </a:p>
          <a:p>
            <a:pPr marL="0" indent="0" algn="ctr">
              <a:buNone/>
            </a:pPr>
            <a:r>
              <a:rPr lang="ru-RU" sz="4800" dirty="0"/>
              <a:t>Организация дополнительного </a:t>
            </a:r>
            <a:r>
              <a:rPr lang="ru-RU" sz="4800" dirty="0" smtClean="0"/>
              <a:t>образования</a:t>
            </a: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 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853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847</Words>
  <Application>Microsoft Office PowerPoint</Application>
  <PresentationFormat>Экран (4:3)</PresentationFormat>
  <Paragraphs>127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4_aksesuary</vt:lpstr>
      <vt:lpstr>СОЗДАНИЕ СИТУАЦИИ УСПЕХА НА УРОКЕ</vt:lpstr>
      <vt:lpstr>Презентация PowerPoint</vt:lpstr>
      <vt:lpstr>Для того чтобы организовать учебную деятельность рационально, педагог должен уметь:</vt:lpstr>
      <vt:lpstr>Основные требования к уроку:</vt:lpstr>
      <vt:lpstr>Требования к отбору содержания</vt:lpstr>
      <vt:lpstr>Общеучебные умения и навыки. </vt:lpstr>
      <vt:lpstr>Способы достижения результативности урока и образования:</vt:lpstr>
      <vt:lpstr>ИНФОРМАТИЗАЦИЯ</vt:lpstr>
      <vt:lpstr>ПЕРСОНАЛИЗИРОВАННОСТЬ</vt:lpstr>
      <vt:lpstr>ПОВЫШЕНИЕ КАЧЕСТВА ОБУЧЕНИЯ</vt:lpstr>
      <vt:lpstr>ТЕХНОЛОГИИ ЛИЧНОСТНО-ОРИЕНТИРОВАННОГО  ОБРАЗОВАНИЯ</vt:lpstr>
      <vt:lpstr>ИНДИВИДУАЛЬНЫЕ ОБРАЗОВАТЕЛЬНЫЕ ПРОГРАММЫ</vt:lpstr>
      <vt:lpstr>ИЗМЕНЕНИЕ МЕНТАЛЬНОСТИ ПЕДАГОГОВ</vt:lpstr>
      <vt:lpstr>Трудности освоения предмета</vt:lpstr>
      <vt:lpstr>Понимание учебного материала</vt:lpstr>
      <vt:lpstr>Условия успешной учёбы</vt:lpstr>
      <vt:lpstr>Отношение учащихся к дискуссии</vt:lpstr>
      <vt:lpstr>Способы достижения успеха на уроке педагогами ОУ</vt:lpstr>
      <vt:lpstr>РЕШЕНИЕ ПЕДАГОГИЧЕСКОГО СОВЕТА: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СИТУАЦИИ УСПЕХА НА УРОКЕ</dc:title>
  <dc:subject/>
  <dc:creator/>
  <cp:keywords/>
  <dc:description/>
  <cp:lastModifiedBy>1</cp:lastModifiedBy>
  <cp:revision>55</cp:revision>
  <dcterms:modified xsi:type="dcterms:W3CDTF">2011-01-25T11:27:07Z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